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304" r:id="rId2"/>
  </p:sldIdLst>
  <p:sldSz cx="6858000" cy="10080625"/>
  <p:notesSz cx="6742113" cy="98726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FF"/>
    <a:srgbClr val="CCECFF"/>
    <a:srgbClr val="FFFF99"/>
    <a:srgbClr val="CCFFCC"/>
    <a:srgbClr val="0000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54" d="100"/>
          <a:sy n="54" d="100"/>
        </p:scale>
        <p:origin x="1368" y="90"/>
      </p:cViewPr>
      <p:guideLst>
        <p:guide orient="horz" pos="3175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582" cy="493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09" tIns="45755" rIns="91509" bIns="4575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0531" y="0"/>
            <a:ext cx="2921582" cy="493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09" tIns="45755" rIns="91509" bIns="4575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9423"/>
            <a:ext cx="2921582" cy="493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09" tIns="45755" rIns="91509" bIns="4575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0531" y="9379423"/>
            <a:ext cx="2921582" cy="493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09" tIns="45755" rIns="91509" bIns="4575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B1FEE4A-EB56-47D8-9226-91BB4CC908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57923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132138"/>
            <a:ext cx="5829300" cy="216058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711825"/>
            <a:ext cx="4800600" cy="257651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65B78-23B0-43DD-8010-9BC8B17FB6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87321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AB17A-6FC7-48C2-A469-7B6E8E28C16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851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886325" y="896938"/>
            <a:ext cx="1457325" cy="806291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14350" y="896938"/>
            <a:ext cx="4219575" cy="806291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12B9C-6B2C-4E52-9EA9-9C5AF0B3BF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50312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17CCC-7B9D-4E02-9F0F-2B5929BD6FD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49340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8" y="6477000"/>
            <a:ext cx="5829300" cy="20034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338" y="4271963"/>
            <a:ext cx="5829300" cy="22050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61B59-2175-4A4D-9D6D-4E8294456E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8155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14350" y="2913063"/>
            <a:ext cx="2838450" cy="6046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0" y="2913063"/>
            <a:ext cx="2838450" cy="6046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79E41-3261-4F4D-8381-5A47C1F42D2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6296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403225"/>
            <a:ext cx="6172200" cy="1681163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55838"/>
            <a:ext cx="3030538" cy="9413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97225"/>
            <a:ext cx="3030538" cy="5807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4563" y="2255838"/>
            <a:ext cx="3030537" cy="9413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4563" y="3197225"/>
            <a:ext cx="3030537" cy="5807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F0D24-FF7A-4AB6-9003-0CE6456BCE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61368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AE89-7DA2-47E1-9498-F3414115ECE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1673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9184C-3FC5-4808-B34B-9D3A778B85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82047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401638"/>
            <a:ext cx="2255838" cy="1708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401638"/>
            <a:ext cx="3833812" cy="86026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109788"/>
            <a:ext cx="2255838" cy="68945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3D825-314D-4EA2-9AF4-671339A25CF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77091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7056438"/>
            <a:ext cx="4114800" cy="8334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613" y="900113"/>
            <a:ext cx="4114800" cy="60483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613" y="7889875"/>
            <a:ext cx="4114800" cy="11826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80E10-E5ED-440B-828E-130C11F468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39463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96938"/>
            <a:ext cx="5829300" cy="167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913063"/>
            <a:ext cx="5829300" cy="604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9183688"/>
            <a:ext cx="142875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183688"/>
            <a:ext cx="21717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183688"/>
            <a:ext cx="142875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mtClean="0"/>
            </a:lvl1pPr>
          </a:lstStyle>
          <a:p>
            <a:pPr>
              <a:defRPr/>
            </a:pPr>
            <a:fld id="{942414BF-00AC-45A4-B5E4-F11BA00EC02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矢印コネクタ 3"/>
          <p:cNvCxnSpPr/>
          <p:nvPr/>
        </p:nvCxnSpPr>
        <p:spPr bwMode="auto">
          <a:xfrm>
            <a:off x="2303813" y="1822260"/>
            <a:ext cx="11875" cy="37851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正方形/長方形 6"/>
          <p:cNvSpPr/>
          <p:nvPr/>
        </p:nvSpPr>
        <p:spPr bwMode="auto">
          <a:xfrm>
            <a:off x="1355010" y="2206112"/>
            <a:ext cx="1802348" cy="36004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オクターブバンドフィルタ</a:t>
            </a:r>
          </a:p>
        </p:txBody>
      </p:sp>
      <p:cxnSp>
        <p:nvCxnSpPr>
          <p:cNvPr id="8" name="直線矢印コネクタ 7"/>
          <p:cNvCxnSpPr/>
          <p:nvPr/>
        </p:nvCxnSpPr>
        <p:spPr bwMode="auto">
          <a:xfrm>
            <a:off x="2313316" y="2586942"/>
            <a:ext cx="2372" cy="47792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角丸四角形 8"/>
          <p:cNvSpPr/>
          <p:nvPr/>
        </p:nvSpPr>
        <p:spPr bwMode="auto">
          <a:xfrm>
            <a:off x="1301552" y="1173072"/>
            <a:ext cx="2004522" cy="649188"/>
          </a:xfrm>
          <a:prstGeom prst="roundRect">
            <a:avLst>
              <a:gd name="adj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lvl="0" eaLnBrk="1" hangingPunct="1"/>
            <a:r>
              <a:rPr lang="ja-JP" altLang="en-US" sz="1200" dirty="0">
                <a:solidFill>
                  <a:srgbClr val="000000"/>
                </a:solidFill>
              </a:rPr>
              <a:t>インパルス応答 ｉｒ と</a:t>
            </a:r>
            <a:endParaRPr lang="en-US" altLang="ja-JP" sz="1200" dirty="0">
              <a:solidFill>
                <a:srgbClr val="000000"/>
              </a:solidFill>
            </a:endParaRPr>
          </a:p>
          <a:p>
            <a:pPr lvl="0" eaLnBrk="1" hangingPunct="1"/>
            <a:r>
              <a:rPr lang="ja-JP" altLang="en-US" sz="1200" dirty="0">
                <a:solidFill>
                  <a:srgbClr val="000000"/>
                </a:solidFill>
              </a:rPr>
              <a:t>サンプリング周波数 ｆｓ</a:t>
            </a:r>
          </a:p>
        </p:txBody>
      </p:sp>
      <p:sp>
        <p:nvSpPr>
          <p:cNvPr id="11" name="円/楕円 10"/>
          <p:cNvSpPr/>
          <p:nvPr/>
        </p:nvSpPr>
        <p:spPr bwMode="auto">
          <a:xfrm>
            <a:off x="2237093" y="3095528"/>
            <a:ext cx="200615" cy="14401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636912" y="3085656"/>
            <a:ext cx="1653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各帯域ごと繰り返し</a:t>
            </a:r>
            <a:endParaRPr kumimoji="1" lang="ja-JP" altLang="en-US" dirty="0"/>
          </a:p>
        </p:txBody>
      </p:sp>
      <p:cxnSp>
        <p:nvCxnSpPr>
          <p:cNvPr id="13" name="直線矢印コネクタ 12"/>
          <p:cNvCxnSpPr/>
          <p:nvPr/>
        </p:nvCxnSpPr>
        <p:spPr bwMode="auto">
          <a:xfrm>
            <a:off x="2317975" y="3393433"/>
            <a:ext cx="0" cy="57606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正方形/長方形 13"/>
          <p:cNvSpPr/>
          <p:nvPr/>
        </p:nvSpPr>
        <p:spPr bwMode="auto">
          <a:xfrm>
            <a:off x="1196664" y="5030683"/>
            <a:ext cx="2417458" cy="49418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切出し区間に対する残響曲線</a:t>
            </a:r>
            <a:endParaRPr kumimoji="1" lang="en-US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dirty="0" smtClean="0"/>
              <a:t>（エネルギ減衰曲線計算）</a:t>
            </a:r>
            <a:endParaRPr kumimoji="1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5" name="円/楕円 14"/>
          <p:cNvSpPr/>
          <p:nvPr/>
        </p:nvSpPr>
        <p:spPr bwMode="auto">
          <a:xfrm>
            <a:off x="2204778" y="4087382"/>
            <a:ext cx="200615" cy="14401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617821" y="4005501"/>
            <a:ext cx="2329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切出し終端</a:t>
            </a:r>
            <a:r>
              <a:rPr lang="ja-JP" altLang="en-US" smtClean="0"/>
              <a:t>を変えて繰り返し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/>
          <p:nvPr/>
        </p:nvCxnSpPr>
        <p:spPr bwMode="auto">
          <a:xfrm>
            <a:off x="2337401" y="4362870"/>
            <a:ext cx="0" cy="57606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直線矢印コネクタ 19"/>
          <p:cNvCxnSpPr/>
          <p:nvPr/>
        </p:nvCxnSpPr>
        <p:spPr bwMode="auto">
          <a:xfrm>
            <a:off x="2320505" y="5524868"/>
            <a:ext cx="0" cy="57606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正方形/長方形 20"/>
          <p:cNvSpPr/>
          <p:nvPr/>
        </p:nvSpPr>
        <p:spPr bwMode="auto">
          <a:xfrm>
            <a:off x="1090531" y="6061354"/>
            <a:ext cx="2523592" cy="49418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-5dB</a:t>
            </a: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～ 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-35dB</a:t>
            </a: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の区間の回帰直線の誤差パワーとそのときの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T30</a:t>
            </a:r>
            <a:endParaRPr kumimoji="1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2" name="円/楕円 21"/>
          <p:cNvSpPr/>
          <p:nvPr/>
        </p:nvSpPr>
        <p:spPr bwMode="auto">
          <a:xfrm>
            <a:off x="2204778" y="6886755"/>
            <a:ext cx="200615" cy="14401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6" name="フリーフォーム 25"/>
          <p:cNvSpPr/>
          <p:nvPr/>
        </p:nvSpPr>
        <p:spPr bwMode="auto">
          <a:xfrm>
            <a:off x="825352" y="4167768"/>
            <a:ext cx="1344706" cy="2796988"/>
          </a:xfrm>
          <a:custGeom>
            <a:avLst/>
            <a:gdLst>
              <a:gd name="connsiteX0" fmla="*/ 1344706 w 1344706"/>
              <a:gd name="connsiteY0" fmla="*/ 2796988 h 2796988"/>
              <a:gd name="connsiteX1" fmla="*/ 0 w 1344706"/>
              <a:gd name="connsiteY1" fmla="*/ 2796988 h 2796988"/>
              <a:gd name="connsiteX2" fmla="*/ 35859 w 1344706"/>
              <a:gd name="connsiteY2" fmla="*/ 53788 h 2796988"/>
              <a:gd name="connsiteX3" fmla="*/ 1344706 w 1344706"/>
              <a:gd name="connsiteY3" fmla="*/ 0 h 2796988"/>
              <a:gd name="connsiteX0" fmla="*/ 1344706 w 1344706"/>
              <a:gd name="connsiteY0" fmla="*/ 2796988 h 2796988"/>
              <a:gd name="connsiteX1" fmla="*/ 0 w 1344706"/>
              <a:gd name="connsiteY1" fmla="*/ 2796988 h 2796988"/>
              <a:gd name="connsiteX2" fmla="*/ 1 w 1344706"/>
              <a:gd name="connsiteY2" fmla="*/ 0 h 2796988"/>
              <a:gd name="connsiteX3" fmla="*/ 1344706 w 1344706"/>
              <a:gd name="connsiteY3" fmla="*/ 0 h 279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44706" h="2796988">
                <a:moveTo>
                  <a:pt x="1344706" y="2796988"/>
                </a:moveTo>
                <a:lnTo>
                  <a:pt x="0" y="2796988"/>
                </a:lnTo>
                <a:cubicBezTo>
                  <a:pt x="0" y="1864659"/>
                  <a:pt x="1" y="932329"/>
                  <a:pt x="1" y="0"/>
                </a:cubicBezTo>
                <a:lnTo>
                  <a:pt x="1344706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27" name="直線矢印コネクタ 26"/>
          <p:cNvCxnSpPr/>
          <p:nvPr/>
        </p:nvCxnSpPr>
        <p:spPr bwMode="auto">
          <a:xfrm>
            <a:off x="2317975" y="6310691"/>
            <a:ext cx="0" cy="57606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直線矢印コネクタ 27"/>
          <p:cNvCxnSpPr/>
          <p:nvPr/>
        </p:nvCxnSpPr>
        <p:spPr bwMode="auto">
          <a:xfrm>
            <a:off x="2317975" y="7030771"/>
            <a:ext cx="0" cy="57606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正方形/長方形 28"/>
          <p:cNvSpPr/>
          <p:nvPr/>
        </p:nvSpPr>
        <p:spPr bwMode="auto">
          <a:xfrm>
            <a:off x="1405387" y="7656301"/>
            <a:ext cx="1893877" cy="49418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最小誤差パワーに対応する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T30</a:t>
            </a: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を結果とする</a:t>
            </a:r>
          </a:p>
        </p:txBody>
      </p:sp>
      <p:sp>
        <p:nvSpPr>
          <p:cNvPr id="30" name="円/楕円 29"/>
          <p:cNvSpPr/>
          <p:nvPr/>
        </p:nvSpPr>
        <p:spPr bwMode="auto">
          <a:xfrm>
            <a:off x="2196290" y="8635589"/>
            <a:ext cx="200615" cy="14401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1" name="フリーフォーム 30"/>
          <p:cNvSpPr/>
          <p:nvPr/>
        </p:nvSpPr>
        <p:spPr bwMode="auto">
          <a:xfrm>
            <a:off x="449925" y="3160213"/>
            <a:ext cx="1721223" cy="5547383"/>
          </a:xfrm>
          <a:custGeom>
            <a:avLst/>
            <a:gdLst>
              <a:gd name="connsiteX0" fmla="*/ 1344706 w 1344706"/>
              <a:gd name="connsiteY0" fmla="*/ 2796988 h 2796988"/>
              <a:gd name="connsiteX1" fmla="*/ 0 w 1344706"/>
              <a:gd name="connsiteY1" fmla="*/ 2796988 h 2796988"/>
              <a:gd name="connsiteX2" fmla="*/ 35859 w 1344706"/>
              <a:gd name="connsiteY2" fmla="*/ 53788 h 2796988"/>
              <a:gd name="connsiteX3" fmla="*/ 1344706 w 1344706"/>
              <a:gd name="connsiteY3" fmla="*/ 0 h 2796988"/>
              <a:gd name="connsiteX0" fmla="*/ 1344706 w 1344706"/>
              <a:gd name="connsiteY0" fmla="*/ 2796988 h 2796988"/>
              <a:gd name="connsiteX1" fmla="*/ 0 w 1344706"/>
              <a:gd name="connsiteY1" fmla="*/ 2796988 h 2796988"/>
              <a:gd name="connsiteX2" fmla="*/ 1 w 1344706"/>
              <a:gd name="connsiteY2" fmla="*/ 0 h 2796988"/>
              <a:gd name="connsiteX3" fmla="*/ 1344706 w 1344706"/>
              <a:gd name="connsiteY3" fmla="*/ 0 h 2796988"/>
              <a:gd name="connsiteX0" fmla="*/ 1595718 w 1595718"/>
              <a:gd name="connsiteY0" fmla="*/ 2796988 h 2796988"/>
              <a:gd name="connsiteX1" fmla="*/ 0 w 1595718"/>
              <a:gd name="connsiteY1" fmla="*/ 2796988 h 2796988"/>
              <a:gd name="connsiteX2" fmla="*/ 251013 w 1595718"/>
              <a:gd name="connsiteY2" fmla="*/ 0 h 2796988"/>
              <a:gd name="connsiteX3" fmla="*/ 1595718 w 1595718"/>
              <a:gd name="connsiteY3" fmla="*/ 0 h 2796988"/>
              <a:gd name="connsiteX0" fmla="*/ 1667435 w 1667435"/>
              <a:gd name="connsiteY0" fmla="*/ 5611905 h 5611905"/>
              <a:gd name="connsiteX1" fmla="*/ 71717 w 1667435"/>
              <a:gd name="connsiteY1" fmla="*/ 5611905 h 5611905"/>
              <a:gd name="connsiteX2" fmla="*/ 0 w 1667435"/>
              <a:gd name="connsiteY2" fmla="*/ 0 h 5611905"/>
              <a:gd name="connsiteX3" fmla="*/ 1667435 w 1667435"/>
              <a:gd name="connsiteY3" fmla="*/ 2814917 h 5611905"/>
              <a:gd name="connsiteX0" fmla="*/ 1667435 w 1721223"/>
              <a:gd name="connsiteY0" fmla="*/ 5611905 h 5611905"/>
              <a:gd name="connsiteX1" fmla="*/ 71717 w 1721223"/>
              <a:gd name="connsiteY1" fmla="*/ 5611905 h 5611905"/>
              <a:gd name="connsiteX2" fmla="*/ 0 w 1721223"/>
              <a:gd name="connsiteY2" fmla="*/ 0 h 5611905"/>
              <a:gd name="connsiteX3" fmla="*/ 1721223 w 1721223"/>
              <a:gd name="connsiteY3" fmla="*/ 71717 h 5611905"/>
              <a:gd name="connsiteX0" fmla="*/ 1667435 w 1721223"/>
              <a:gd name="connsiteY0" fmla="*/ 5547383 h 5547383"/>
              <a:gd name="connsiteX1" fmla="*/ 71717 w 1721223"/>
              <a:gd name="connsiteY1" fmla="*/ 5547383 h 5547383"/>
              <a:gd name="connsiteX2" fmla="*/ 0 w 1721223"/>
              <a:gd name="connsiteY2" fmla="*/ 4751 h 5547383"/>
              <a:gd name="connsiteX3" fmla="*/ 1721223 w 1721223"/>
              <a:gd name="connsiteY3" fmla="*/ 7195 h 5547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223" h="5547383">
                <a:moveTo>
                  <a:pt x="1667435" y="5547383"/>
                </a:moveTo>
                <a:lnTo>
                  <a:pt x="71717" y="5547383"/>
                </a:lnTo>
                <a:cubicBezTo>
                  <a:pt x="71717" y="4615054"/>
                  <a:pt x="0" y="937080"/>
                  <a:pt x="0" y="4751"/>
                </a:cubicBezTo>
                <a:cubicBezTo>
                  <a:pt x="573741" y="28657"/>
                  <a:pt x="1147482" y="-16711"/>
                  <a:pt x="1721223" y="7195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32" name="直線矢印コネクタ 31"/>
          <p:cNvCxnSpPr/>
          <p:nvPr/>
        </p:nvCxnSpPr>
        <p:spPr bwMode="auto">
          <a:xfrm>
            <a:off x="2296597" y="8059525"/>
            <a:ext cx="0" cy="57606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直線矢印コネクタ 32"/>
          <p:cNvCxnSpPr/>
          <p:nvPr/>
        </p:nvCxnSpPr>
        <p:spPr bwMode="auto">
          <a:xfrm>
            <a:off x="2317499" y="8779605"/>
            <a:ext cx="0" cy="57606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角丸四角形 33"/>
          <p:cNvSpPr/>
          <p:nvPr/>
        </p:nvSpPr>
        <p:spPr bwMode="auto">
          <a:xfrm>
            <a:off x="1974424" y="9331319"/>
            <a:ext cx="719554" cy="389513"/>
          </a:xfrm>
          <a:prstGeom prst="roundRect">
            <a:avLst>
              <a:gd name="adj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lvl="0" eaLnBrk="1" hangingPunct="1"/>
            <a:r>
              <a:rPr lang="ja-JP" altLang="en-US" sz="1200" dirty="0" smtClean="0">
                <a:solidFill>
                  <a:srgbClr val="000000"/>
                </a:solidFill>
              </a:rPr>
              <a:t>終わり</a:t>
            </a:r>
            <a:endParaRPr lang="ja-JP" altLang="en-US" sz="1200" dirty="0">
              <a:solidFill>
                <a:srgbClr val="000000"/>
              </a:solidFill>
            </a:endParaRPr>
          </a:p>
        </p:txBody>
      </p:sp>
      <p:sp>
        <p:nvSpPr>
          <p:cNvPr id="5" name="右中かっこ 4"/>
          <p:cNvSpPr/>
          <p:nvPr/>
        </p:nvSpPr>
        <p:spPr bwMode="auto">
          <a:xfrm>
            <a:off x="3644989" y="4892829"/>
            <a:ext cx="410627" cy="1877672"/>
          </a:xfrm>
          <a:prstGeom prst="rightBrace">
            <a:avLst>
              <a:gd name="adj1" fmla="val 29082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5" name="右中かっこ 34"/>
          <p:cNvSpPr/>
          <p:nvPr/>
        </p:nvSpPr>
        <p:spPr bwMode="auto">
          <a:xfrm>
            <a:off x="4715928" y="3004372"/>
            <a:ext cx="524485" cy="5982575"/>
          </a:xfrm>
          <a:prstGeom prst="rightBrace">
            <a:avLst>
              <a:gd name="adj1" fmla="val 29082"/>
              <a:gd name="adj2" fmla="val 58991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 bwMode="auto">
          <a:xfrm>
            <a:off x="4086482" y="5677776"/>
            <a:ext cx="1025987" cy="307777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T30_calc11</a:t>
            </a:r>
            <a:endParaRPr kumimoji="1" lang="ja-JP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36" name="正方形/長方形 35"/>
          <p:cNvSpPr/>
          <p:nvPr/>
        </p:nvSpPr>
        <p:spPr bwMode="auto">
          <a:xfrm>
            <a:off x="5340164" y="6401650"/>
            <a:ext cx="947695" cy="307777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T30_opt11</a:t>
            </a:r>
            <a:endParaRPr kumimoji="1" lang="ja-JP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37" name="正方形/長方形 36"/>
          <p:cNvSpPr/>
          <p:nvPr/>
        </p:nvSpPr>
        <p:spPr bwMode="auto">
          <a:xfrm>
            <a:off x="3612634" y="1343777"/>
            <a:ext cx="1215397" cy="307777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rPr>
              <a:t>T30_RegErr11</a:t>
            </a:r>
            <a:endParaRPr kumimoji="1" lang="ja-JP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17315" y="361712"/>
            <a:ext cx="5492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 smtClean="0">
                <a:latin typeface="+mn-ea"/>
              </a:rPr>
              <a:t>関数 </a:t>
            </a:r>
            <a:r>
              <a:rPr lang="en-US" altLang="ja-JP" sz="1600" dirty="0" smtClean="0">
                <a:latin typeface="+mn-ea"/>
              </a:rPr>
              <a:t>T30_RegErr11</a:t>
            </a:r>
            <a:r>
              <a:rPr lang="ja-JP" altLang="en-US" sz="1600" dirty="0" smtClean="0">
                <a:latin typeface="+mn-ea"/>
              </a:rPr>
              <a:t> の処理概要： 動作例は、</a:t>
            </a:r>
            <a:r>
              <a:rPr lang="en-US" altLang="ja-JP" sz="1600" dirty="0" smtClean="0">
                <a:latin typeface="+mn-ea"/>
              </a:rPr>
              <a:t>main_T30</a:t>
            </a:r>
            <a:r>
              <a:rPr lang="ja-JP" altLang="en-US" sz="1600" dirty="0" smtClean="0">
                <a:latin typeface="+mn-ea"/>
              </a:rPr>
              <a:t> で起動</a:t>
            </a:r>
            <a:endParaRPr lang="ja-JP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896466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7288</TotalTime>
  <Words>73</Words>
  <Application>Microsoft Office PowerPoint</Application>
  <PresentationFormat>ユーザー設定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Times New Roman</vt:lpstr>
      <vt:lpstr>標準デザイン</vt:lpstr>
      <vt:lpstr>PowerPoint プレゼンテーション</vt:lpstr>
    </vt:vector>
  </TitlesOfParts>
  <Company>Acoust. Lab.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KANEDA</dc:creator>
  <cp:lastModifiedBy>Kaneda</cp:lastModifiedBy>
  <cp:revision>150</cp:revision>
  <cp:lastPrinted>2018-09-09T23:30:24Z</cp:lastPrinted>
  <dcterms:created xsi:type="dcterms:W3CDTF">1999-12-26T02:34:23Z</dcterms:created>
  <dcterms:modified xsi:type="dcterms:W3CDTF">2018-09-10T08:27:22Z</dcterms:modified>
</cp:coreProperties>
</file>