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6858000" cy="9144000" type="screen4x3"/>
  <p:notesSz cx="6742113" cy="98726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6" d="100"/>
          <a:sy n="76" d="100"/>
        </p:scale>
        <p:origin x="1476" y="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A392-3A82-48E8-A361-C4D3AA5AD59E}" type="datetimeFigureOut">
              <a:rPr kumimoji="1" lang="ja-JP" altLang="en-US" smtClean="0"/>
              <a:t>2016/8/25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42FC-9F67-43C7-8E22-BFCA3A207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6533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A392-3A82-48E8-A361-C4D3AA5AD59E}" type="datetimeFigureOut">
              <a:rPr kumimoji="1" lang="ja-JP" altLang="en-US" smtClean="0"/>
              <a:t>2016/8/25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42FC-9F67-43C7-8E22-BFCA3A207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6243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A392-3A82-48E8-A361-C4D3AA5AD59E}" type="datetimeFigureOut">
              <a:rPr kumimoji="1" lang="ja-JP" altLang="en-US" smtClean="0"/>
              <a:t>2016/8/25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42FC-9F67-43C7-8E22-BFCA3A207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5512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A392-3A82-48E8-A361-C4D3AA5AD59E}" type="datetimeFigureOut">
              <a:rPr kumimoji="1" lang="ja-JP" altLang="en-US" smtClean="0"/>
              <a:t>2016/8/25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42FC-9F67-43C7-8E22-BFCA3A207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92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A392-3A82-48E8-A361-C4D3AA5AD59E}" type="datetimeFigureOut">
              <a:rPr kumimoji="1" lang="ja-JP" altLang="en-US" smtClean="0"/>
              <a:t>2016/8/25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42FC-9F67-43C7-8E22-BFCA3A207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786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A392-3A82-48E8-A361-C4D3AA5AD59E}" type="datetimeFigureOut">
              <a:rPr kumimoji="1" lang="ja-JP" altLang="en-US" smtClean="0"/>
              <a:t>2016/8/25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42FC-9F67-43C7-8E22-BFCA3A207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1168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A392-3A82-48E8-A361-C4D3AA5AD59E}" type="datetimeFigureOut">
              <a:rPr kumimoji="1" lang="ja-JP" altLang="en-US" smtClean="0"/>
              <a:t>2016/8/25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42FC-9F67-43C7-8E22-BFCA3A207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171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A392-3A82-48E8-A361-C4D3AA5AD59E}" type="datetimeFigureOut">
              <a:rPr kumimoji="1" lang="ja-JP" altLang="en-US" smtClean="0"/>
              <a:t>2016/8/25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42FC-9F67-43C7-8E22-BFCA3A207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9363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A392-3A82-48E8-A361-C4D3AA5AD59E}" type="datetimeFigureOut">
              <a:rPr kumimoji="1" lang="ja-JP" altLang="en-US" smtClean="0"/>
              <a:t>2016/8/25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42FC-9F67-43C7-8E22-BFCA3A207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7283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A392-3A82-48E8-A361-C4D3AA5AD59E}" type="datetimeFigureOut">
              <a:rPr kumimoji="1" lang="ja-JP" altLang="en-US" smtClean="0"/>
              <a:t>2016/8/25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42FC-9F67-43C7-8E22-BFCA3A207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7887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EA392-3A82-48E8-A361-C4D3AA5AD59E}" type="datetimeFigureOut">
              <a:rPr kumimoji="1" lang="ja-JP" altLang="en-US" smtClean="0"/>
              <a:t>2016/8/25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442FC-9F67-43C7-8E22-BFCA3A207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616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5EA392-3A82-48E8-A361-C4D3AA5AD59E}" type="datetimeFigureOut">
              <a:rPr kumimoji="1" lang="ja-JP" altLang="en-US" smtClean="0"/>
              <a:t>2016/8/25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442FC-9F67-43C7-8E22-BFCA3A2077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2509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thworks.com/matlabcentral/fileexchange/4017-pa-wavplay/content/" TargetMode="External"/><Relationship Id="rId2" Type="http://schemas.openxmlformats.org/officeDocument/2006/relationships/hyperlink" Target="mailto:kaneda@c.dendai.ac.jp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32655" y="661347"/>
            <a:ext cx="6192689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 smtClean="0">
                <a:latin typeface="+mn-ea"/>
              </a:rPr>
              <a:t>【</a:t>
            </a:r>
            <a:r>
              <a:rPr lang="ja-JP" altLang="en-US" sz="1050" dirty="0" smtClean="0">
                <a:latin typeface="+mn-ea"/>
              </a:rPr>
              <a:t>プログラム</a:t>
            </a:r>
            <a:r>
              <a:rPr lang="en-US" altLang="ja-JP" sz="1050" dirty="0" smtClean="0">
                <a:latin typeface="+mn-ea"/>
              </a:rPr>
              <a:t>】</a:t>
            </a:r>
          </a:p>
          <a:p>
            <a:r>
              <a:rPr lang="en-US" altLang="ja-JP" sz="1050" dirty="0" smtClean="0">
                <a:latin typeface="+mn-ea"/>
              </a:rPr>
              <a:t>◇ IR_mes_compact_03.m</a:t>
            </a:r>
          </a:p>
          <a:p>
            <a:r>
              <a:rPr lang="ja-JP" altLang="en-US" sz="1050" dirty="0" smtClean="0">
                <a:latin typeface="+mn-ea"/>
              </a:rPr>
              <a:t>　　　簡易型インパルス応答測定　</a:t>
            </a:r>
            <a:r>
              <a:rPr lang="en-US" altLang="ja-JP" sz="1050" dirty="0" smtClean="0">
                <a:latin typeface="+mn-ea"/>
              </a:rPr>
              <a:t>TSP</a:t>
            </a:r>
            <a:r>
              <a:rPr lang="ja-JP" altLang="en-US" sz="1050" dirty="0" smtClean="0">
                <a:latin typeface="+mn-ea"/>
              </a:rPr>
              <a:t>法、</a:t>
            </a:r>
            <a:r>
              <a:rPr lang="en-US" altLang="ja-JP" sz="1050" dirty="0" smtClean="0">
                <a:latin typeface="+mn-ea"/>
              </a:rPr>
              <a:t>Log-SS</a:t>
            </a:r>
            <a:r>
              <a:rPr lang="ja-JP" altLang="en-US" sz="1050" dirty="0" smtClean="0">
                <a:latin typeface="+mn-ea"/>
              </a:rPr>
              <a:t>法 で測定できる。</a:t>
            </a:r>
            <a:r>
              <a:rPr lang="en-US" altLang="ja-JP" sz="1050" dirty="0" smtClean="0">
                <a:latin typeface="+mn-ea"/>
              </a:rPr>
              <a:t>cross fade </a:t>
            </a:r>
            <a:r>
              <a:rPr lang="ja-JP" altLang="en-US" sz="1050" dirty="0" smtClean="0">
                <a:latin typeface="+mn-ea"/>
              </a:rPr>
              <a:t>切り出しなどはついていない。</a:t>
            </a:r>
          </a:p>
          <a:p>
            <a:r>
              <a:rPr lang="ja-JP" altLang="en-US" sz="1050" dirty="0" smtClean="0">
                <a:latin typeface="+mn-ea"/>
              </a:rPr>
              <a:t>　　　必要最小限の構成なので、プログラムが理解しやすい</a:t>
            </a:r>
          </a:p>
          <a:p>
            <a:r>
              <a:rPr lang="ja-JP" altLang="en-US" sz="1050" dirty="0" smtClean="0">
                <a:latin typeface="+mn-ea"/>
              </a:rPr>
              <a:t>◇ </a:t>
            </a:r>
            <a:r>
              <a:rPr lang="en-US" altLang="ja-JP" sz="1050" dirty="0" smtClean="0">
                <a:latin typeface="+mn-ea"/>
              </a:rPr>
              <a:t>IR_mes_12.m</a:t>
            </a:r>
          </a:p>
          <a:p>
            <a:r>
              <a:rPr lang="ja-JP" altLang="en-US" sz="1050" dirty="0" smtClean="0">
                <a:latin typeface="+mn-ea"/>
              </a:rPr>
              <a:t>　　　インパルス応答測定　</a:t>
            </a:r>
            <a:r>
              <a:rPr lang="en-US" altLang="ja-JP" sz="1050" dirty="0" smtClean="0">
                <a:latin typeface="+mn-ea"/>
              </a:rPr>
              <a:t>TSP</a:t>
            </a:r>
            <a:r>
              <a:rPr lang="ja-JP" altLang="en-US" sz="1050" dirty="0" smtClean="0">
                <a:latin typeface="+mn-ea"/>
              </a:rPr>
              <a:t>法、</a:t>
            </a:r>
            <a:r>
              <a:rPr lang="en-US" altLang="ja-JP" sz="1050" dirty="0" smtClean="0">
                <a:latin typeface="+mn-ea"/>
              </a:rPr>
              <a:t>Log-SS</a:t>
            </a:r>
            <a:r>
              <a:rPr lang="ja-JP" altLang="en-US" sz="1050" dirty="0" smtClean="0">
                <a:latin typeface="+mn-ea"/>
              </a:rPr>
              <a:t>法、</a:t>
            </a:r>
            <a:r>
              <a:rPr lang="en-US" altLang="ja-JP" sz="1050" dirty="0" smtClean="0">
                <a:latin typeface="+mn-ea"/>
              </a:rPr>
              <a:t>M</a:t>
            </a:r>
            <a:r>
              <a:rPr lang="ja-JP" altLang="en-US" sz="1050" dirty="0" smtClean="0">
                <a:latin typeface="+mn-ea"/>
              </a:rPr>
              <a:t>系列 で測定できる</a:t>
            </a:r>
          </a:p>
          <a:p>
            <a:r>
              <a:rPr lang="ja-JP" altLang="en-US" sz="1050" dirty="0" smtClean="0">
                <a:latin typeface="+mn-ea"/>
              </a:rPr>
              <a:t>◇ </a:t>
            </a:r>
            <a:r>
              <a:rPr lang="en-US" altLang="ja-JP" sz="1050" dirty="0" smtClean="0">
                <a:latin typeface="+mn-ea"/>
              </a:rPr>
              <a:t>IR_mes_21_beta11.m</a:t>
            </a:r>
          </a:p>
          <a:p>
            <a:r>
              <a:rPr lang="ja-JP" altLang="en-US" sz="1050" dirty="0" smtClean="0">
                <a:latin typeface="+mn-ea"/>
              </a:rPr>
              <a:t>　　　インパルス応答測定（適応スペクトル形）　</a:t>
            </a:r>
            <a:r>
              <a:rPr lang="en-US" altLang="ja-JP" sz="1050" dirty="0" smtClean="0">
                <a:latin typeface="+mn-ea"/>
              </a:rPr>
              <a:t>NW-SS</a:t>
            </a:r>
            <a:r>
              <a:rPr lang="ja-JP" altLang="en-US" sz="1050" dirty="0" err="1" smtClean="0">
                <a:latin typeface="+mn-ea"/>
              </a:rPr>
              <a:t>、</a:t>
            </a:r>
            <a:r>
              <a:rPr lang="en-US" altLang="ja-JP" sz="1050" dirty="0" smtClean="0">
                <a:latin typeface="+mn-ea"/>
              </a:rPr>
              <a:t>MN-SS </a:t>
            </a:r>
            <a:r>
              <a:rPr lang="ja-JP" altLang="en-US" sz="1050" dirty="0" smtClean="0">
                <a:latin typeface="+mn-ea"/>
              </a:rPr>
              <a:t>で測定できる</a:t>
            </a:r>
          </a:p>
          <a:p>
            <a:r>
              <a:rPr lang="ja-JP" altLang="en-US" sz="1050" dirty="0" smtClean="0">
                <a:latin typeface="+mn-ea"/>
              </a:rPr>
              <a:t>　　　パワースペクトルから</a:t>
            </a:r>
            <a:r>
              <a:rPr lang="en-US" altLang="ja-JP" sz="1050" dirty="0" smtClean="0">
                <a:latin typeface="+mn-ea"/>
              </a:rPr>
              <a:t>SS</a:t>
            </a:r>
            <a:r>
              <a:rPr lang="ja-JP" altLang="en-US" sz="1050" dirty="0" smtClean="0">
                <a:latin typeface="+mn-ea"/>
              </a:rPr>
              <a:t>信号を設計する方法なので、</a:t>
            </a:r>
            <a:r>
              <a:rPr lang="en-US" altLang="ja-JP" sz="1050" dirty="0" smtClean="0">
                <a:latin typeface="+mn-ea"/>
              </a:rPr>
              <a:t>TSP</a:t>
            </a:r>
            <a:r>
              <a:rPr lang="ja-JP" altLang="en-US" sz="1050" dirty="0" err="1" smtClean="0">
                <a:latin typeface="+mn-ea"/>
              </a:rPr>
              <a:t>、</a:t>
            </a:r>
            <a:r>
              <a:rPr lang="en-US" altLang="ja-JP" sz="1050" dirty="0" smtClean="0">
                <a:latin typeface="+mn-ea"/>
              </a:rPr>
              <a:t>Log-SS</a:t>
            </a:r>
            <a:r>
              <a:rPr lang="ja-JP" altLang="en-US" sz="1050" dirty="0" err="1" smtClean="0">
                <a:latin typeface="+mn-ea"/>
              </a:rPr>
              <a:t>、</a:t>
            </a:r>
            <a:r>
              <a:rPr lang="ja-JP" altLang="en-US" sz="1050" dirty="0" smtClean="0">
                <a:latin typeface="+mn-ea"/>
              </a:rPr>
              <a:t>も合成できる</a:t>
            </a:r>
            <a:endParaRPr lang="en-US" altLang="ja-JP" sz="1050" dirty="0" smtClean="0">
              <a:latin typeface="+mn-ea"/>
            </a:endParaRPr>
          </a:p>
          <a:p>
            <a:r>
              <a:rPr lang="ja-JP" altLang="en-US" sz="1050" dirty="0">
                <a:latin typeface="+mn-ea"/>
              </a:rPr>
              <a:t>　</a:t>
            </a:r>
            <a:r>
              <a:rPr lang="ja-JP" altLang="en-US" sz="1050" dirty="0" smtClean="0">
                <a:latin typeface="+mn-ea"/>
              </a:rPr>
              <a:t>　　パワースペクトルを帯域制限して与えれば、帯域制限した</a:t>
            </a:r>
            <a:r>
              <a:rPr lang="en-US" altLang="ja-JP" sz="1050" dirty="0" smtClean="0">
                <a:latin typeface="+mn-ea"/>
              </a:rPr>
              <a:t>Log-SS</a:t>
            </a:r>
            <a:r>
              <a:rPr lang="ja-JP" altLang="en-US" sz="1050" dirty="0" smtClean="0">
                <a:latin typeface="+mn-ea"/>
              </a:rPr>
              <a:t>なども利用できる</a:t>
            </a:r>
          </a:p>
          <a:p>
            <a:r>
              <a:rPr lang="ja-JP" altLang="en-US" sz="1050" dirty="0" smtClean="0">
                <a:latin typeface="+mn-ea"/>
              </a:rPr>
              <a:t>　　　！注！ このプログラムは、十分にバグ取りが出来ていないベータ版ですので注意ください</a:t>
            </a:r>
            <a:endParaRPr lang="en-US" altLang="ja-JP" sz="1050" dirty="0" smtClean="0">
              <a:latin typeface="+mn-ea"/>
            </a:endParaRPr>
          </a:p>
          <a:p>
            <a:r>
              <a:rPr lang="ja-JP" altLang="en-US" sz="1050" dirty="0">
                <a:latin typeface="+mn-ea"/>
              </a:rPr>
              <a:t>　</a:t>
            </a:r>
            <a:r>
              <a:rPr lang="ja-JP" altLang="en-US" sz="1050" dirty="0" smtClean="0">
                <a:latin typeface="+mn-ea"/>
              </a:rPr>
              <a:t>　　　　（関数　</a:t>
            </a:r>
            <a:r>
              <a:rPr lang="en-US" altLang="ja-JP" sz="1050" dirty="0" smtClean="0">
                <a:latin typeface="+mn-ea"/>
              </a:rPr>
              <a:t>SSsyn01, mps21, extract_ir_01</a:t>
            </a:r>
            <a:r>
              <a:rPr lang="ja-JP" altLang="en-US" sz="1050" dirty="0" smtClean="0">
                <a:latin typeface="+mn-ea"/>
              </a:rPr>
              <a:t> を使用） 切り出し</a:t>
            </a:r>
            <a:r>
              <a:rPr lang="en-US" altLang="ja-JP" sz="1050" dirty="0">
                <a:latin typeface="+mn-ea"/>
              </a:rPr>
              <a:t>(extract_ir_01</a:t>
            </a:r>
            <a:r>
              <a:rPr lang="en-US" altLang="ja-JP" sz="1050" dirty="0" smtClean="0">
                <a:latin typeface="+mn-ea"/>
              </a:rPr>
              <a:t>)</a:t>
            </a:r>
            <a:r>
              <a:rPr lang="ja-JP" altLang="en-US" sz="1050" dirty="0" smtClean="0">
                <a:latin typeface="+mn-ea"/>
              </a:rPr>
              <a:t> は全帯域なので性能良くない</a:t>
            </a:r>
          </a:p>
          <a:p>
            <a:r>
              <a:rPr lang="ja-JP" altLang="en-US" sz="1050" dirty="0" smtClean="0">
                <a:latin typeface="+mn-ea"/>
              </a:rPr>
              <a:t>◇ </a:t>
            </a:r>
            <a:r>
              <a:rPr lang="en-US" altLang="ja-JP" sz="1050" dirty="0" smtClean="0">
                <a:latin typeface="+mn-ea"/>
              </a:rPr>
              <a:t>DA_AD_sync_01.m</a:t>
            </a:r>
          </a:p>
          <a:p>
            <a:r>
              <a:rPr lang="ja-JP" altLang="en-US" sz="1050" dirty="0" smtClean="0">
                <a:latin typeface="+mn-ea"/>
              </a:rPr>
              <a:t>　　　パルス信号を用いた、</a:t>
            </a:r>
            <a:r>
              <a:rPr lang="en-US" altLang="ja-JP" sz="1050" dirty="0" smtClean="0">
                <a:latin typeface="+mn-ea"/>
              </a:rPr>
              <a:t>DA</a:t>
            </a:r>
            <a:r>
              <a:rPr lang="ja-JP" altLang="en-US" sz="1050" dirty="0" smtClean="0">
                <a:latin typeface="+mn-ea"/>
              </a:rPr>
              <a:t>と</a:t>
            </a:r>
            <a:r>
              <a:rPr lang="en-US" altLang="ja-JP" sz="1050" dirty="0" smtClean="0">
                <a:latin typeface="+mn-ea"/>
              </a:rPr>
              <a:t>AD</a:t>
            </a:r>
            <a:r>
              <a:rPr lang="ja-JP" altLang="en-US" sz="1050" dirty="0" smtClean="0">
                <a:latin typeface="+mn-ea"/>
              </a:rPr>
              <a:t>の同期性の測定。</a:t>
            </a:r>
            <a:r>
              <a:rPr lang="en-US" altLang="ja-JP" sz="1050" dirty="0" smtClean="0">
                <a:latin typeface="+mn-ea"/>
              </a:rPr>
              <a:t>DA</a:t>
            </a:r>
            <a:r>
              <a:rPr lang="ja-JP" altLang="en-US" sz="1050" dirty="0" smtClean="0">
                <a:latin typeface="+mn-ea"/>
              </a:rPr>
              <a:t>と</a:t>
            </a:r>
            <a:r>
              <a:rPr lang="en-US" altLang="ja-JP" sz="1050" dirty="0" smtClean="0">
                <a:latin typeface="+mn-ea"/>
              </a:rPr>
              <a:t>AD</a:t>
            </a:r>
            <a:r>
              <a:rPr lang="ja-JP" altLang="en-US" sz="1050" dirty="0" smtClean="0">
                <a:latin typeface="+mn-ea"/>
              </a:rPr>
              <a:t>の出力</a:t>
            </a:r>
            <a:r>
              <a:rPr lang="en-US" altLang="ja-JP" sz="1050" dirty="0" smtClean="0">
                <a:latin typeface="+mn-ea"/>
              </a:rPr>
              <a:t>-</a:t>
            </a:r>
            <a:r>
              <a:rPr lang="ja-JP" altLang="en-US" sz="1050" dirty="0" smtClean="0">
                <a:latin typeface="+mn-ea"/>
              </a:rPr>
              <a:t>入力を直結（ループバック）、または、</a:t>
            </a:r>
            <a:endParaRPr lang="en-US" altLang="ja-JP" sz="1050" dirty="0" smtClean="0">
              <a:latin typeface="+mn-ea"/>
            </a:endParaRPr>
          </a:p>
          <a:p>
            <a:r>
              <a:rPr lang="ja-JP" altLang="en-US" sz="1050" dirty="0">
                <a:latin typeface="+mn-ea"/>
              </a:rPr>
              <a:t>　</a:t>
            </a:r>
            <a:r>
              <a:rPr lang="ja-JP" altLang="en-US" sz="1050" dirty="0" smtClean="0">
                <a:latin typeface="+mn-ea"/>
              </a:rPr>
              <a:t>　　スピーカ－マイクを接近させて測定する。遅延量が負となった場合は、入力を</a:t>
            </a:r>
            <a:r>
              <a:rPr lang="en-US" altLang="ja-JP" sz="1050" dirty="0" smtClean="0">
                <a:latin typeface="+mn-ea"/>
              </a:rPr>
              <a:t>3</a:t>
            </a:r>
            <a:r>
              <a:rPr lang="ja-JP" altLang="en-US" sz="1050" dirty="0" smtClean="0">
                <a:latin typeface="+mn-ea"/>
              </a:rPr>
              <a:t>周期出力する、などの</a:t>
            </a:r>
            <a:endParaRPr lang="en-US" altLang="ja-JP" sz="1050" dirty="0" smtClean="0">
              <a:latin typeface="+mn-ea"/>
            </a:endParaRPr>
          </a:p>
          <a:p>
            <a:r>
              <a:rPr lang="ja-JP" altLang="en-US" sz="1050" dirty="0">
                <a:latin typeface="+mn-ea"/>
              </a:rPr>
              <a:t>　</a:t>
            </a:r>
            <a:r>
              <a:rPr lang="ja-JP" altLang="en-US" sz="1050" dirty="0" smtClean="0">
                <a:latin typeface="+mn-ea"/>
              </a:rPr>
              <a:t>　　対策が必要</a:t>
            </a:r>
            <a:endParaRPr lang="en-US" altLang="ja-JP" sz="1050" dirty="0" smtClean="0">
              <a:latin typeface="+mn-ea"/>
            </a:endParaRPr>
          </a:p>
          <a:p>
            <a:r>
              <a:rPr lang="ja-JP" altLang="en-US" sz="1050" dirty="0" smtClean="0">
                <a:latin typeface="+mn-ea"/>
              </a:rPr>
              <a:t>◇ </a:t>
            </a:r>
            <a:r>
              <a:rPr lang="en-US" altLang="ja-JP" sz="1050" dirty="0" smtClean="0">
                <a:latin typeface="+mn-ea"/>
              </a:rPr>
              <a:t>pre_NRP01.m</a:t>
            </a:r>
          </a:p>
          <a:p>
            <a:r>
              <a:rPr lang="ja-JP" altLang="en-US" sz="1050" dirty="0">
                <a:latin typeface="+mn-ea"/>
              </a:rPr>
              <a:t>　</a:t>
            </a:r>
            <a:r>
              <a:rPr lang="ja-JP" altLang="en-US" sz="1050" dirty="0" smtClean="0">
                <a:latin typeface="+mn-ea"/>
              </a:rPr>
              <a:t>　　測定時の雑音を録音し、各種信号と帯域制限による雑音抑圧効果を計算</a:t>
            </a:r>
            <a:endParaRPr lang="en-US" altLang="ja-JP" sz="1050" dirty="0" smtClean="0">
              <a:latin typeface="+mn-ea"/>
            </a:endParaRPr>
          </a:p>
          <a:p>
            <a:r>
              <a:rPr lang="ja-JP" altLang="en-US" sz="1050" dirty="0">
                <a:latin typeface="+mn-ea"/>
              </a:rPr>
              <a:t>　</a:t>
            </a:r>
            <a:r>
              <a:rPr lang="ja-JP" altLang="en-US" sz="1050" dirty="0" smtClean="0">
                <a:latin typeface="+mn-ea"/>
              </a:rPr>
              <a:t>　　測定信号の選択に利用</a:t>
            </a:r>
            <a:endParaRPr lang="en-US" altLang="ja-JP" sz="1050" dirty="0">
              <a:latin typeface="+mn-ea"/>
            </a:endParaRPr>
          </a:p>
          <a:p>
            <a:endParaRPr lang="ja-JP" altLang="en-US" sz="1050" dirty="0" smtClean="0">
              <a:latin typeface="+mn-ea"/>
            </a:endParaRPr>
          </a:p>
          <a:p>
            <a:r>
              <a:rPr lang="en-US" altLang="ja-JP" sz="1050" dirty="0" smtClean="0">
                <a:latin typeface="+mn-ea"/>
              </a:rPr>
              <a:t>【</a:t>
            </a:r>
            <a:r>
              <a:rPr lang="ja-JP" altLang="en-US" sz="1050" dirty="0" smtClean="0">
                <a:latin typeface="+mn-ea"/>
              </a:rPr>
              <a:t>関数</a:t>
            </a:r>
            <a:r>
              <a:rPr lang="en-US" altLang="ja-JP" sz="1050" dirty="0" smtClean="0">
                <a:latin typeface="+mn-ea"/>
              </a:rPr>
              <a:t>】</a:t>
            </a:r>
          </a:p>
          <a:p>
            <a:r>
              <a:rPr lang="en-US" altLang="ja-JP" sz="1050" dirty="0" smtClean="0">
                <a:latin typeface="+mn-ea"/>
              </a:rPr>
              <a:t>◇ cross_fade_01.m</a:t>
            </a:r>
            <a:r>
              <a:rPr lang="ja-JP" altLang="en-US" sz="1050" dirty="0" smtClean="0">
                <a:latin typeface="+mn-ea"/>
              </a:rPr>
              <a:t>：</a:t>
            </a:r>
            <a:r>
              <a:rPr lang="ja-JP" altLang="en-US" sz="1050" dirty="0">
                <a:latin typeface="+mn-ea"/>
              </a:rPr>
              <a:t>　</a:t>
            </a:r>
            <a:r>
              <a:rPr lang="ja-JP" altLang="en-US" sz="1050" dirty="0" smtClean="0">
                <a:latin typeface="+mn-ea"/>
              </a:rPr>
              <a:t>　　　</a:t>
            </a:r>
            <a:r>
              <a:rPr lang="en-US" altLang="ja-JP" sz="1050" dirty="0" smtClean="0">
                <a:latin typeface="+mn-ea"/>
              </a:rPr>
              <a:t>[</a:t>
            </a:r>
            <a:r>
              <a:rPr lang="en-US" altLang="ja-JP" sz="1050" dirty="0" err="1" smtClean="0">
                <a:latin typeface="+mn-ea"/>
              </a:rPr>
              <a:t>yy</a:t>
            </a:r>
            <a:r>
              <a:rPr lang="en-US" altLang="ja-JP" sz="1050" dirty="0" smtClean="0">
                <a:latin typeface="+mn-ea"/>
              </a:rPr>
              <a:t>, </a:t>
            </a:r>
            <a:r>
              <a:rPr lang="en-US" altLang="ja-JP" sz="1050" dirty="0" err="1" smtClean="0">
                <a:latin typeface="+mn-ea"/>
              </a:rPr>
              <a:t>ndel</a:t>
            </a:r>
            <a:r>
              <a:rPr lang="en-US" altLang="ja-JP" sz="1050" dirty="0" smtClean="0">
                <a:latin typeface="+mn-ea"/>
              </a:rPr>
              <a:t>] = cross_fade_01(rec, NN)</a:t>
            </a:r>
          </a:p>
          <a:p>
            <a:r>
              <a:rPr lang="ja-JP" altLang="en-US" sz="1050" dirty="0" smtClean="0">
                <a:latin typeface="+mn-ea"/>
              </a:rPr>
              <a:t>　　　クロスフェード切り出しの関数。</a:t>
            </a:r>
            <a:r>
              <a:rPr lang="en-US" altLang="ja-JP" sz="1050" dirty="0" smtClean="0">
                <a:latin typeface="+mn-ea"/>
              </a:rPr>
              <a:t>rec </a:t>
            </a:r>
            <a:r>
              <a:rPr lang="ja-JP" altLang="en-US" sz="1050" dirty="0" smtClean="0">
                <a:latin typeface="+mn-ea"/>
              </a:rPr>
              <a:t>に受音</a:t>
            </a:r>
            <a:r>
              <a:rPr lang="en-US" altLang="ja-JP" sz="1050" dirty="0" smtClean="0">
                <a:latin typeface="+mn-ea"/>
              </a:rPr>
              <a:t>2</a:t>
            </a:r>
            <a:r>
              <a:rPr lang="ja-JP" altLang="en-US" sz="1050" dirty="0" smtClean="0">
                <a:latin typeface="+mn-ea"/>
              </a:rPr>
              <a:t>周期、</a:t>
            </a:r>
            <a:r>
              <a:rPr lang="en-US" altLang="ja-JP" sz="1050" dirty="0" smtClean="0">
                <a:latin typeface="+mn-ea"/>
              </a:rPr>
              <a:t>NN</a:t>
            </a:r>
            <a:r>
              <a:rPr lang="ja-JP" altLang="en-US" sz="1050" dirty="0" smtClean="0">
                <a:latin typeface="+mn-ea"/>
              </a:rPr>
              <a:t>は周期点数、</a:t>
            </a:r>
            <a:r>
              <a:rPr lang="en-US" altLang="ja-JP" sz="1050" dirty="0" err="1" smtClean="0">
                <a:latin typeface="+mn-ea"/>
              </a:rPr>
              <a:t>yy</a:t>
            </a:r>
            <a:r>
              <a:rPr lang="ja-JP" altLang="en-US" sz="1050" dirty="0" smtClean="0">
                <a:latin typeface="+mn-ea"/>
              </a:rPr>
              <a:t>は切り出し結果</a:t>
            </a:r>
          </a:p>
          <a:p>
            <a:r>
              <a:rPr lang="ja-JP" altLang="en-US" sz="1050" dirty="0" smtClean="0">
                <a:latin typeface="+mn-ea"/>
              </a:rPr>
              <a:t>　　　原理は、</a:t>
            </a:r>
            <a:r>
              <a:rPr lang="en-US" altLang="ja-JP" sz="1050" dirty="0" smtClean="0">
                <a:latin typeface="+mn-ea"/>
              </a:rPr>
              <a:t>cross_fade_01.ppt </a:t>
            </a:r>
            <a:r>
              <a:rPr lang="ja-JP" altLang="en-US" sz="1050" dirty="0" smtClean="0">
                <a:latin typeface="+mn-ea"/>
              </a:rPr>
              <a:t>をご覧ください</a:t>
            </a:r>
          </a:p>
          <a:p>
            <a:r>
              <a:rPr lang="ja-JP" altLang="en-US" sz="1050" dirty="0" smtClean="0">
                <a:latin typeface="+mn-ea"/>
              </a:rPr>
              <a:t>◇ </a:t>
            </a:r>
            <a:r>
              <a:rPr lang="en-US" altLang="ja-JP" sz="1050" dirty="0" smtClean="0">
                <a:latin typeface="+mn-ea"/>
              </a:rPr>
              <a:t>sig_gen_upTSP_03.m</a:t>
            </a:r>
            <a:r>
              <a:rPr lang="ja-JP" altLang="en-US" sz="1050" dirty="0" smtClean="0">
                <a:latin typeface="+mn-ea"/>
              </a:rPr>
              <a:t>：　　　</a:t>
            </a:r>
            <a:r>
              <a:rPr lang="ja-JP" altLang="en-US" sz="1050" dirty="0">
                <a:latin typeface="+mn-ea"/>
              </a:rPr>
              <a:t> </a:t>
            </a:r>
            <a:r>
              <a:rPr lang="en-US" altLang="ja-JP" sz="1050" dirty="0" smtClean="0">
                <a:latin typeface="+mn-ea"/>
              </a:rPr>
              <a:t>[</a:t>
            </a:r>
            <a:r>
              <a:rPr lang="en-US" altLang="ja-JP" sz="1050" dirty="0" err="1" smtClean="0">
                <a:latin typeface="+mn-ea"/>
              </a:rPr>
              <a:t>ss</a:t>
            </a:r>
            <a:r>
              <a:rPr lang="en-US" altLang="ja-JP" sz="1050" dirty="0" smtClean="0">
                <a:latin typeface="+mn-ea"/>
              </a:rPr>
              <a:t>, ISS] = sig_gen_upTSP_03(NN, JJ, AA)</a:t>
            </a:r>
          </a:p>
          <a:p>
            <a:r>
              <a:rPr lang="ja-JP" altLang="en-US" sz="1050" dirty="0" smtClean="0">
                <a:latin typeface="+mn-ea"/>
              </a:rPr>
              <a:t>　　　</a:t>
            </a:r>
            <a:r>
              <a:rPr lang="en-US" altLang="ja-JP" sz="1050" dirty="0" smtClean="0">
                <a:latin typeface="+mn-ea"/>
              </a:rPr>
              <a:t>up-TSP</a:t>
            </a:r>
            <a:r>
              <a:rPr lang="ja-JP" altLang="en-US" sz="1050" dirty="0" smtClean="0">
                <a:latin typeface="+mn-ea"/>
              </a:rPr>
              <a:t>の合成関数</a:t>
            </a:r>
          </a:p>
          <a:p>
            <a:r>
              <a:rPr lang="ja-JP" altLang="en-US" sz="1050" dirty="0">
                <a:latin typeface="+mn-ea"/>
              </a:rPr>
              <a:t>◇ </a:t>
            </a:r>
            <a:r>
              <a:rPr lang="en-US" altLang="ja-JP" sz="1050" dirty="0" smtClean="0">
                <a:latin typeface="+mn-ea"/>
              </a:rPr>
              <a:t>sig_gen_downTSP_03.m</a:t>
            </a:r>
            <a:r>
              <a:rPr lang="ja-JP" altLang="en-US" sz="1050" dirty="0">
                <a:latin typeface="+mn-ea"/>
              </a:rPr>
              <a:t>：　　</a:t>
            </a:r>
            <a:r>
              <a:rPr lang="en-US" altLang="ja-JP" sz="1050" dirty="0" smtClean="0">
                <a:latin typeface="+mn-ea"/>
              </a:rPr>
              <a:t>[</a:t>
            </a:r>
            <a:r>
              <a:rPr lang="en-US" altLang="ja-JP" sz="1050" dirty="0" err="1">
                <a:latin typeface="+mn-ea"/>
              </a:rPr>
              <a:t>ss</a:t>
            </a:r>
            <a:r>
              <a:rPr lang="en-US" altLang="ja-JP" sz="1050" dirty="0">
                <a:latin typeface="+mn-ea"/>
              </a:rPr>
              <a:t>, ISS] = </a:t>
            </a:r>
            <a:r>
              <a:rPr lang="en-US" altLang="ja-JP" sz="1050" dirty="0" smtClean="0">
                <a:latin typeface="+mn-ea"/>
              </a:rPr>
              <a:t>sig_gen_downTSP_03(NN</a:t>
            </a:r>
            <a:r>
              <a:rPr lang="en-US" altLang="ja-JP" sz="1050" dirty="0">
                <a:latin typeface="+mn-ea"/>
              </a:rPr>
              <a:t>, JJ, AA)</a:t>
            </a:r>
          </a:p>
          <a:p>
            <a:r>
              <a:rPr lang="ja-JP" altLang="en-US" sz="1050" dirty="0">
                <a:latin typeface="+mn-ea"/>
              </a:rPr>
              <a:t>　　　</a:t>
            </a:r>
            <a:r>
              <a:rPr lang="en-US" altLang="ja-JP" sz="1050" dirty="0" smtClean="0">
                <a:latin typeface="+mn-ea"/>
              </a:rPr>
              <a:t>down-TSP</a:t>
            </a:r>
            <a:r>
              <a:rPr lang="ja-JP" altLang="en-US" sz="1050" dirty="0">
                <a:latin typeface="+mn-ea"/>
              </a:rPr>
              <a:t>の合成関数</a:t>
            </a:r>
          </a:p>
          <a:p>
            <a:r>
              <a:rPr lang="ja-JP" altLang="en-US" sz="1050" dirty="0" smtClean="0">
                <a:latin typeface="+mn-ea"/>
              </a:rPr>
              <a:t>◇ </a:t>
            </a:r>
            <a:r>
              <a:rPr lang="en-US" altLang="ja-JP" sz="1050" dirty="0" smtClean="0">
                <a:latin typeface="+mn-ea"/>
              </a:rPr>
              <a:t>sig_gen_Log_SS_03.m</a:t>
            </a:r>
            <a:r>
              <a:rPr lang="ja-JP" altLang="en-US" sz="1050" dirty="0" smtClean="0">
                <a:latin typeface="+mn-ea"/>
              </a:rPr>
              <a:t>：　   　</a:t>
            </a:r>
            <a:r>
              <a:rPr lang="en-US" altLang="ja-JP" sz="1050" dirty="0" smtClean="0">
                <a:latin typeface="+mn-ea"/>
              </a:rPr>
              <a:t>[</a:t>
            </a:r>
            <a:r>
              <a:rPr lang="en-US" altLang="ja-JP" sz="1050" dirty="0" err="1" smtClean="0">
                <a:latin typeface="+mn-ea"/>
              </a:rPr>
              <a:t>ss</a:t>
            </a:r>
            <a:r>
              <a:rPr lang="en-US" altLang="ja-JP" sz="1050" dirty="0" smtClean="0">
                <a:latin typeface="+mn-ea"/>
              </a:rPr>
              <a:t>, ISS] = sig_gen_Log_SS_03(NN, JJ, AA)</a:t>
            </a:r>
          </a:p>
          <a:p>
            <a:r>
              <a:rPr lang="ja-JP" altLang="en-US" sz="1050" dirty="0" smtClean="0">
                <a:latin typeface="+mn-ea"/>
              </a:rPr>
              <a:t>　　　</a:t>
            </a:r>
            <a:r>
              <a:rPr lang="en-US" altLang="ja-JP" sz="1050" dirty="0" smtClean="0">
                <a:latin typeface="+mn-ea"/>
              </a:rPr>
              <a:t>Log-SS </a:t>
            </a:r>
            <a:r>
              <a:rPr lang="ja-JP" altLang="en-US" sz="1050" dirty="0" smtClean="0">
                <a:latin typeface="+mn-ea"/>
              </a:rPr>
              <a:t>の合成関数</a:t>
            </a:r>
          </a:p>
          <a:p>
            <a:r>
              <a:rPr lang="ja-JP" altLang="en-US" sz="1050" dirty="0" smtClean="0">
                <a:latin typeface="+mn-ea"/>
              </a:rPr>
              <a:t>◇ </a:t>
            </a:r>
            <a:r>
              <a:rPr lang="en-US" altLang="ja-JP" sz="1050" dirty="0" smtClean="0">
                <a:latin typeface="+mn-ea"/>
              </a:rPr>
              <a:t>sig_gen_MLS_01.m</a:t>
            </a:r>
            <a:r>
              <a:rPr lang="ja-JP" altLang="en-US" sz="1050" dirty="0" smtClean="0">
                <a:latin typeface="+mn-ea"/>
              </a:rPr>
              <a:t>：　　　   　</a:t>
            </a:r>
            <a:r>
              <a:rPr lang="en-US" altLang="ja-JP" sz="1050" dirty="0" smtClean="0">
                <a:latin typeface="+mn-ea"/>
              </a:rPr>
              <a:t>[mm, IMM] = sig_gen_MLS_01(NN, AA)</a:t>
            </a:r>
          </a:p>
          <a:p>
            <a:r>
              <a:rPr lang="ja-JP" altLang="en-US" sz="1050" dirty="0">
                <a:latin typeface="+mn-ea"/>
              </a:rPr>
              <a:t>　　　</a:t>
            </a:r>
            <a:r>
              <a:rPr lang="en-US" altLang="ja-JP" sz="1050" dirty="0">
                <a:latin typeface="+mn-ea"/>
              </a:rPr>
              <a:t>M</a:t>
            </a:r>
            <a:r>
              <a:rPr lang="ja-JP" altLang="en-US" sz="1050" dirty="0">
                <a:latin typeface="+mn-ea"/>
              </a:rPr>
              <a:t>系列の合成関数</a:t>
            </a:r>
            <a:endParaRPr lang="en-US" altLang="ja-JP" sz="1050" dirty="0">
              <a:latin typeface="+mn-ea"/>
            </a:endParaRPr>
          </a:p>
          <a:p>
            <a:r>
              <a:rPr lang="ja-JP" altLang="en-US" sz="1050" dirty="0" smtClean="0">
                <a:latin typeface="+mn-ea"/>
              </a:rPr>
              <a:t>◇ </a:t>
            </a:r>
            <a:r>
              <a:rPr lang="en-US" altLang="ja-JP" sz="1050" dirty="0" smtClean="0">
                <a:latin typeface="+mn-ea"/>
              </a:rPr>
              <a:t>chk_dataloss_01.m</a:t>
            </a:r>
            <a:r>
              <a:rPr lang="ja-JP" altLang="en-US" sz="1050" dirty="0" smtClean="0">
                <a:latin typeface="+mn-ea"/>
              </a:rPr>
              <a:t>：            </a:t>
            </a:r>
            <a:r>
              <a:rPr lang="en-US" altLang="ja-JP" sz="1050" dirty="0" smtClean="0">
                <a:latin typeface="+mn-ea"/>
              </a:rPr>
              <a:t>[</a:t>
            </a:r>
            <a:r>
              <a:rPr lang="en-US" altLang="ja-JP" sz="1050" dirty="0" err="1" smtClean="0">
                <a:latin typeface="+mn-ea"/>
              </a:rPr>
              <a:t>loss_yn</a:t>
            </a:r>
            <a:r>
              <a:rPr lang="en-US" altLang="ja-JP" sz="1050" dirty="0">
                <a:latin typeface="+mn-ea"/>
              </a:rPr>
              <a:t>, </a:t>
            </a:r>
            <a:r>
              <a:rPr lang="en-US" altLang="ja-JP" sz="1050" dirty="0" err="1">
                <a:latin typeface="+mn-ea"/>
              </a:rPr>
              <a:t>idx</a:t>
            </a:r>
            <a:r>
              <a:rPr lang="en-US" altLang="ja-JP" sz="1050" dirty="0">
                <a:latin typeface="+mn-ea"/>
              </a:rPr>
              <a:t>] = chk_dataloss_01(rec, LL)</a:t>
            </a:r>
          </a:p>
          <a:p>
            <a:r>
              <a:rPr lang="ja-JP" altLang="en-US" sz="1050" dirty="0" smtClean="0">
                <a:latin typeface="+mn-ea"/>
              </a:rPr>
              <a:t>　　　</a:t>
            </a:r>
            <a:r>
              <a:rPr lang="en-US" altLang="ja-JP" sz="1050" dirty="0" smtClean="0">
                <a:latin typeface="+mn-ea"/>
              </a:rPr>
              <a:t>AD</a:t>
            </a:r>
            <a:r>
              <a:rPr lang="ja-JP" altLang="en-US" sz="1050" dirty="0" smtClean="0">
                <a:latin typeface="+mn-ea"/>
              </a:rPr>
              <a:t> データの欠落をチェック （欠落が </a:t>
            </a:r>
            <a:r>
              <a:rPr lang="en-US" altLang="ja-JP" sz="1050" dirty="0" smtClean="0">
                <a:latin typeface="+mn-ea"/>
              </a:rPr>
              <a:t>0</a:t>
            </a:r>
            <a:r>
              <a:rPr lang="ja-JP" altLang="en-US" sz="1050" dirty="0" smtClean="0">
                <a:latin typeface="+mn-ea"/>
              </a:rPr>
              <a:t>  になる場合）</a:t>
            </a:r>
            <a:endParaRPr lang="en-US" altLang="ja-JP" sz="1050" dirty="0" smtClean="0">
              <a:latin typeface="+mn-ea"/>
            </a:endParaRPr>
          </a:p>
          <a:p>
            <a:r>
              <a:rPr lang="ja-JP" altLang="en-US" sz="1050" dirty="0" smtClean="0">
                <a:latin typeface="+mn-ea"/>
              </a:rPr>
              <a:t>◇ </a:t>
            </a:r>
            <a:r>
              <a:rPr lang="en-US" altLang="ja-JP" sz="1050" dirty="0" smtClean="0">
                <a:latin typeface="+mn-ea"/>
              </a:rPr>
              <a:t>mps21.m</a:t>
            </a:r>
            <a:r>
              <a:rPr lang="ja-JP" altLang="en-US" sz="1050" dirty="0" smtClean="0">
                <a:latin typeface="+mn-ea"/>
              </a:rPr>
              <a:t>：                         </a:t>
            </a:r>
            <a:r>
              <a:rPr lang="en-US" altLang="ja-JP" sz="1050" dirty="0" err="1" smtClean="0"/>
              <a:t>pspec</a:t>
            </a:r>
            <a:r>
              <a:rPr lang="en-US" altLang="ja-JP" sz="1050" dirty="0" smtClean="0"/>
              <a:t> </a:t>
            </a:r>
            <a:r>
              <a:rPr lang="en-US" altLang="ja-JP" sz="1050" dirty="0"/>
              <a:t>= mps21(xxx, </a:t>
            </a:r>
            <a:r>
              <a:rPr lang="en-US" altLang="ja-JP" sz="1050" dirty="0" err="1"/>
              <a:t>Lwind</a:t>
            </a:r>
            <a:r>
              <a:rPr lang="en-US" altLang="ja-JP" sz="1050" dirty="0"/>
              <a:t>, </a:t>
            </a:r>
            <a:r>
              <a:rPr lang="en-US" altLang="ja-JP" sz="1050" dirty="0" err="1"/>
              <a:t>Lshift</a:t>
            </a:r>
            <a:r>
              <a:rPr lang="en-US" altLang="ja-JP" sz="1050" dirty="0"/>
              <a:t>, </a:t>
            </a:r>
            <a:r>
              <a:rPr lang="en-US" altLang="ja-JP" sz="1050" dirty="0" err="1"/>
              <a:t>Nfft</a:t>
            </a:r>
            <a:r>
              <a:rPr lang="en-US" altLang="ja-JP" sz="1050" dirty="0"/>
              <a:t>, www)</a:t>
            </a:r>
          </a:p>
          <a:p>
            <a:r>
              <a:rPr lang="ja-JP" altLang="en-US" sz="1050" dirty="0" smtClean="0">
                <a:latin typeface="+mn-ea"/>
              </a:rPr>
              <a:t>　　　平均パワースペクトルの計算</a:t>
            </a:r>
            <a:endParaRPr lang="en-US" altLang="ja-JP" sz="1050" dirty="0" smtClean="0">
              <a:latin typeface="+mn-ea"/>
            </a:endParaRPr>
          </a:p>
          <a:p>
            <a:r>
              <a:rPr lang="ja-JP" altLang="en-US" sz="1050" dirty="0" smtClean="0">
                <a:latin typeface="+mn-ea"/>
              </a:rPr>
              <a:t>◇ </a:t>
            </a:r>
            <a:r>
              <a:rPr lang="en-US" altLang="ja-JP" sz="1050" dirty="0" smtClean="0"/>
              <a:t>extract_ir_01</a:t>
            </a:r>
            <a:r>
              <a:rPr lang="ja-JP" altLang="en-US" sz="1050" dirty="0" smtClean="0"/>
              <a:t>　　　　　　　　　</a:t>
            </a:r>
            <a:r>
              <a:rPr lang="en-US" altLang="ja-JP" sz="1050" dirty="0" smtClean="0"/>
              <a:t>[</a:t>
            </a:r>
            <a:r>
              <a:rPr lang="en-US" altLang="ja-JP" sz="1050" dirty="0" err="1"/>
              <a:t>ir</a:t>
            </a:r>
            <a:r>
              <a:rPr lang="en-US" altLang="ja-JP" sz="1050" dirty="0"/>
              <a:t>, idx1] = </a:t>
            </a:r>
            <a:r>
              <a:rPr lang="en-US" altLang="ja-JP" sz="1050" dirty="0" smtClean="0"/>
              <a:t>extract_ir_01(ir0</a:t>
            </a:r>
            <a:r>
              <a:rPr lang="en-US" altLang="ja-JP" sz="1050" dirty="0"/>
              <a:t>, fs</a:t>
            </a:r>
            <a:r>
              <a:rPr lang="en-US" altLang="ja-JP" sz="1050" dirty="0" smtClean="0"/>
              <a:t>)</a:t>
            </a:r>
          </a:p>
          <a:p>
            <a:r>
              <a:rPr lang="ja-JP" altLang="en-US" sz="1050" dirty="0"/>
              <a:t>　</a:t>
            </a:r>
            <a:r>
              <a:rPr lang="ja-JP" altLang="en-US" sz="1050" dirty="0" smtClean="0"/>
              <a:t>　　インパルス応答の切出し。全帯域、あまり良いものではない</a:t>
            </a:r>
            <a:endParaRPr lang="en-US" altLang="ja-JP" sz="1050" dirty="0" smtClean="0"/>
          </a:p>
          <a:p>
            <a:r>
              <a:rPr lang="ja-JP" altLang="en-US" sz="1050" dirty="0" smtClean="0"/>
              <a:t>◇ </a:t>
            </a:r>
            <a:r>
              <a:rPr lang="en-US" altLang="ja-JP" sz="1050" dirty="0" smtClean="0"/>
              <a:t>SSsyn01.m</a:t>
            </a:r>
            <a:r>
              <a:rPr lang="ja-JP" altLang="en-US" sz="1050" dirty="0" smtClean="0"/>
              <a:t>：　　　　　　　　　　　</a:t>
            </a:r>
            <a:r>
              <a:rPr lang="en-US" altLang="ja-JP" sz="1050" dirty="0" err="1"/>
              <a:t>ss</a:t>
            </a:r>
            <a:r>
              <a:rPr lang="en-US" altLang="ja-JP" sz="1050" dirty="0"/>
              <a:t> = SSsyn01(PS, k1, k2, NN, JJ, Amp)</a:t>
            </a:r>
          </a:p>
          <a:p>
            <a:r>
              <a:rPr lang="ja-JP" altLang="en-US" sz="1050" dirty="0" smtClean="0"/>
              <a:t>　　　任意スペクトルを持った掃引正弦波の合成　　　　　　　　　</a:t>
            </a:r>
            <a:endParaRPr lang="en-US" altLang="ja-JP" sz="1050" dirty="0"/>
          </a:p>
          <a:p>
            <a:endParaRPr lang="ja-JP" altLang="en-US" sz="1050" dirty="0">
              <a:latin typeface="+mn-ea"/>
            </a:endParaRPr>
          </a:p>
          <a:p>
            <a:r>
              <a:rPr lang="en-US" altLang="ja-JP" sz="1050" dirty="0">
                <a:latin typeface="+mn-ea"/>
              </a:rPr>
              <a:t>【</a:t>
            </a:r>
            <a:r>
              <a:rPr lang="ja-JP" altLang="en-US" sz="1050" dirty="0">
                <a:latin typeface="+mn-ea"/>
              </a:rPr>
              <a:t>データ</a:t>
            </a:r>
            <a:r>
              <a:rPr lang="en-US" altLang="ja-JP" sz="1050" dirty="0">
                <a:latin typeface="+mn-ea"/>
              </a:rPr>
              <a:t>(MAT</a:t>
            </a:r>
            <a:r>
              <a:rPr lang="ja-JP" altLang="en-US" sz="1050" dirty="0">
                <a:latin typeface="+mn-ea"/>
              </a:rPr>
              <a:t>ファイル</a:t>
            </a:r>
            <a:r>
              <a:rPr lang="en-US" altLang="ja-JP" sz="1050" dirty="0">
                <a:latin typeface="+mn-ea"/>
              </a:rPr>
              <a:t>)】</a:t>
            </a:r>
          </a:p>
          <a:p>
            <a:r>
              <a:rPr lang="en-US" altLang="ja-JP" sz="1050" dirty="0">
                <a:latin typeface="+mn-ea"/>
              </a:rPr>
              <a:t>◇ HPF50_20Hz_48k_80.mat: </a:t>
            </a:r>
            <a:r>
              <a:rPr lang="en-US" altLang="ja-JP" sz="1050" dirty="0" smtClean="0">
                <a:latin typeface="+mn-ea"/>
              </a:rPr>
              <a:t>   </a:t>
            </a:r>
            <a:r>
              <a:rPr lang="ja-JP" altLang="en-US" sz="1050" dirty="0" smtClean="0">
                <a:latin typeface="+mn-ea"/>
              </a:rPr>
              <a:t>低域</a:t>
            </a:r>
            <a:r>
              <a:rPr lang="ja-JP" altLang="en-US" sz="1050" dirty="0">
                <a:latin typeface="+mn-ea"/>
              </a:rPr>
              <a:t>騒音カット用</a:t>
            </a:r>
            <a:r>
              <a:rPr lang="en-US" altLang="ja-JP" sz="1050" dirty="0">
                <a:latin typeface="+mn-ea"/>
              </a:rPr>
              <a:t>HPF </a:t>
            </a:r>
            <a:r>
              <a:rPr lang="ja-JP" altLang="en-US" sz="1050" dirty="0">
                <a:latin typeface="+mn-ea"/>
              </a:rPr>
              <a:t>の</a:t>
            </a:r>
            <a:r>
              <a:rPr lang="en-US" altLang="ja-JP" sz="1050" dirty="0">
                <a:latin typeface="+mn-ea"/>
              </a:rPr>
              <a:t>FIR</a:t>
            </a:r>
            <a:r>
              <a:rPr lang="ja-JP" altLang="en-US" sz="1050" dirty="0">
                <a:latin typeface="+mn-ea"/>
              </a:rPr>
              <a:t>係数</a:t>
            </a:r>
          </a:p>
          <a:p>
            <a:r>
              <a:rPr lang="ja-JP" altLang="en-US" sz="1050" dirty="0">
                <a:latin typeface="+mn-ea"/>
              </a:rPr>
              <a:t>◇ </a:t>
            </a:r>
            <a:r>
              <a:rPr lang="en-US" altLang="ja-JP" sz="1050" dirty="0">
                <a:latin typeface="+mn-ea"/>
              </a:rPr>
              <a:t>HPF70_30Hz_48k_80.mat: </a:t>
            </a:r>
            <a:r>
              <a:rPr lang="en-US" altLang="ja-JP" sz="1050" dirty="0" smtClean="0">
                <a:latin typeface="+mn-ea"/>
              </a:rPr>
              <a:t>   </a:t>
            </a:r>
            <a:r>
              <a:rPr lang="ja-JP" altLang="en-US" sz="1050" dirty="0" smtClean="0">
                <a:latin typeface="+mn-ea"/>
              </a:rPr>
              <a:t>低域</a:t>
            </a:r>
            <a:r>
              <a:rPr lang="ja-JP" altLang="en-US" sz="1050" dirty="0">
                <a:latin typeface="+mn-ea"/>
              </a:rPr>
              <a:t>騒音カット用</a:t>
            </a:r>
            <a:r>
              <a:rPr lang="en-US" altLang="ja-JP" sz="1050" dirty="0">
                <a:latin typeface="+mn-ea"/>
              </a:rPr>
              <a:t>HPF </a:t>
            </a:r>
            <a:r>
              <a:rPr lang="ja-JP" altLang="en-US" sz="1050" dirty="0">
                <a:latin typeface="+mn-ea"/>
              </a:rPr>
              <a:t>の</a:t>
            </a:r>
            <a:r>
              <a:rPr lang="en-US" altLang="ja-JP" sz="1050" dirty="0">
                <a:latin typeface="+mn-ea"/>
              </a:rPr>
              <a:t>FIR</a:t>
            </a:r>
            <a:r>
              <a:rPr lang="ja-JP" altLang="en-US" sz="1050" dirty="0">
                <a:latin typeface="+mn-ea"/>
              </a:rPr>
              <a:t>係数</a:t>
            </a:r>
          </a:p>
          <a:p>
            <a:r>
              <a:rPr lang="ja-JP" altLang="en-US" sz="1050" dirty="0">
                <a:latin typeface="+mn-ea"/>
              </a:rPr>
              <a:t>◇ </a:t>
            </a:r>
            <a:r>
              <a:rPr lang="en-US" altLang="ja-JP" sz="1050" dirty="0" err="1">
                <a:latin typeface="+mn-ea"/>
              </a:rPr>
              <a:t>imp_smpl.mat</a:t>
            </a:r>
            <a:r>
              <a:rPr lang="en-US" altLang="ja-JP" sz="1050" dirty="0">
                <a:latin typeface="+mn-ea"/>
              </a:rPr>
              <a:t>: </a:t>
            </a:r>
            <a:r>
              <a:rPr lang="en-US" altLang="ja-JP" sz="1050" dirty="0" smtClean="0">
                <a:latin typeface="+mn-ea"/>
              </a:rPr>
              <a:t>   </a:t>
            </a:r>
            <a:r>
              <a:rPr lang="ja-JP" altLang="en-US" sz="1050" dirty="0" smtClean="0">
                <a:latin typeface="+mn-ea"/>
              </a:rPr>
              <a:t>シミュレーション用</a:t>
            </a:r>
            <a:r>
              <a:rPr lang="ja-JP" altLang="en-US" sz="1050" dirty="0">
                <a:latin typeface="+mn-ea"/>
              </a:rPr>
              <a:t>インパルス応答データ（</a:t>
            </a:r>
            <a:r>
              <a:rPr lang="en-US" altLang="ja-JP" sz="1050" dirty="0">
                <a:latin typeface="+mn-ea"/>
              </a:rPr>
              <a:t>IR_mes_11 </a:t>
            </a:r>
            <a:r>
              <a:rPr lang="ja-JP" altLang="en-US" sz="1050" dirty="0">
                <a:latin typeface="+mn-ea"/>
              </a:rPr>
              <a:t>で使用</a:t>
            </a:r>
            <a:r>
              <a:rPr lang="ja-JP" altLang="en-US" sz="1050" dirty="0" smtClean="0">
                <a:latin typeface="+mn-ea"/>
              </a:rPr>
              <a:t>）</a:t>
            </a:r>
            <a:endParaRPr lang="en-US" altLang="ja-JP" sz="1050" dirty="0" smtClean="0">
              <a:latin typeface="+mn-ea"/>
            </a:endParaRPr>
          </a:p>
          <a:p>
            <a:endParaRPr lang="en-US" altLang="ja-JP" sz="1050" dirty="0">
              <a:latin typeface="+mn-ea"/>
            </a:endParaRPr>
          </a:p>
          <a:p>
            <a:endParaRPr lang="en-US" altLang="ja-JP" sz="1050" dirty="0" smtClean="0">
              <a:latin typeface="+mn-ea"/>
            </a:endParaRPr>
          </a:p>
          <a:p>
            <a:r>
              <a:rPr lang="en-US" altLang="ja-JP" sz="1200" dirty="0" smtClean="0">
                <a:latin typeface="+mn-ea"/>
              </a:rPr>
              <a:t>【</a:t>
            </a:r>
            <a:r>
              <a:rPr lang="ja-JP" altLang="en-US" sz="1200" dirty="0" smtClean="0">
                <a:latin typeface="+mn-ea"/>
              </a:rPr>
              <a:t> 注意書きなどは裏面に </a:t>
            </a:r>
            <a:r>
              <a:rPr lang="en-US" altLang="ja-JP" sz="1200" dirty="0" smtClean="0">
                <a:latin typeface="+mn-ea"/>
              </a:rPr>
              <a:t>】</a:t>
            </a:r>
            <a:endParaRPr lang="ja-JP" altLang="en-US" sz="1200" dirty="0" smtClean="0">
              <a:latin typeface="+mn-ea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425149" y="260316"/>
            <a:ext cx="19399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/>
              <a:t>見本プログラムのリスト</a:t>
            </a:r>
            <a:endParaRPr kumimoji="1" lang="ja-JP" altLang="en-US" sz="1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229200" y="6400"/>
            <a:ext cx="153279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 smtClean="0">
                <a:latin typeface="+mn-ea"/>
              </a:rPr>
              <a:t>2016. 8.26 </a:t>
            </a:r>
            <a:r>
              <a:rPr kumimoji="1" lang="ja-JP" altLang="en-US" sz="1050" dirty="0" smtClean="0">
                <a:latin typeface="+mn-ea"/>
              </a:rPr>
              <a:t>電機大 金田</a:t>
            </a:r>
            <a:endParaRPr kumimoji="1" lang="ja-JP" altLang="en-US" sz="105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83543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404664" y="1043608"/>
            <a:ext cx="6192689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 smtClean="0"/>
              <a:t>% </a:t>
            </a:r>
            <a:r>
              <a:rPr lang="ja-JP" altLang="en-US" sz="1050" dirty="0" smtClean="0"/>
              <a:t>このプログラムは参考プログラムですので、利用にあたっては、ご自分の責任で動作確認を行ってください。</a:t>
            </a:r>
          </a:p>
          <a:p>
            <a:r>
              <a:rPr lang="en-US" altLang="ja-JP" sz="1050" dirty="0" smtClean="0"/>
              <a:t>% </a:t>
            </a:r>
            <a:r>
              <a:rPr lang="ja-JP" altLang="en-US" sz="1050" dirty="0" smtClean="0"/>
              <a:t>不具合がありましたら、</a:t>
            </a:r>
            <a:r>
              <a:rPr lang="en-US" altLang="ja-JP" sz="1050" dirty="0" smtClean="0">
                <a:hlinkClick r:id="rId2"/>
              </a:rPr>
              <a:t>kaneda@c.dendai.ac.jp</a:t>
            </a:r>
            <a:r>
              <a:rPr lang="ja-JP" altLang="en-US" sz="1050" dirty="0" smtClean="0"/>
              <a:t>　　</a:t>
            </a:r>
            <a:r>
              <a:rPr lang="en-US" altLang="ja-JP" sz="1050" dirty="0" smtClean="0"/>
              <a:t> </a:t>
            </a:r>
            <a:r>
              <a:rPr lang="ja-JP" altLang="en-US" sz="1050" dirty="0" err="1" smtClean="0"/>
              <a:t>までご</a:t>
            </a:r>
            <a:r>
              <a:rPr lang="ja-JP" altLang="en-US" sz="1050" dirty="0" smtClean="0"/>
              <a:t>一報いただけると幸いです。</a:t>
            </a:r>
          </a:p>
          <a:p>
            <a:r>
              <a:rPr lang="en-US" altLang="ja-JP" sz="1050" dirty="0" smtClean="0"/>
              <a:t>% </a:t>
            </a:r>
            <a:r>
              <a:rPr lang="ja-JP" altLang="en-US" sz="1050" dirty="0" smtClean="0"/>
              <a:t>バグ情報、プログラムのアップデート情報は、ホームページに掲載します。</a:t>
            </a:r>
          </a:p>
          <a:p>
            <a:endParaRPr lang="ja-JP" altLang="en-US" sz="1050" dirty="0" smtClean="0"/>
          </a:p>
          <a:p>
            <a:r>
              <a:rPr lang="ja-JP" altLang="en-US" sz="1050" dirty="0" smtClean="0"/>
              <a:t>・</a:t>
            </a:r>
            <a:r>
              <a:rPr lang="en-US" altLang="ja-JP" sz="1050" dirty="0" smtClean="0"/>
              <a:t>MATLAB </a:t>
            </a:r>
            <a:r>
              <a:rPr lang="ja-JP" altLang="en-US" sz="1050" dirty="0" smtClean="0"/>
              <a:t>の </a:t>
            </a:r>
            <a:r>
              <a:rPr lang="en-US" altLang="ja-JP" sz="1050" dirty="0" smtClean="0"/>
              <a:t>Version </a:t>
            </a:r>
            <a:r>
              <a:rPr lang="ja-JP" altLang="en-US" sz="1050" dirty="0" smtClean="0"/>
              <a:t>は </a:t>
            </a:r>
            <a:r>
              <a:rPr lang="en-US" altLang="ja-JP" sz="1050" dirty="0" smtClean="0"/>
              <a:t>R2007b </a:t>
            </a:r>
            <a:r>
              <a:rPr lang="ja-JP" altLang="en-US" sz="1050" dirty="0" smtClean="0"/>
              <a:t>と、少し古いもので作成しています。したがって、一部最新の </a:t>
            </a:r>
            <a:r>
              <a:rPr lang="en-US" altLang="ja-JP" sz="1050" dirty="0" smtClean="0"/>
              <a:t>Version </a:t>
            </a:r>
            <a:r>
              <a:rPr lang="ja-JP" altLang="en-US" sz="1050" dirty="0" err="1" smtClean="0"/>
              <a:t>には</a:t>
            </a:r>
            <a:r>
              <a:rPr lang="ja-JP" altLang="en-US" sz="1050" dirty="0" smtClean="0"/>
              <a:t>対応しないものがあるかと思いますが（特に、関数）、各自で修正いただきますよう、お願いいたします。もし、修正においてお困りの場合は、メールでご連絡いただければ、即時対応は困難ですが、可能な限り対応いたします。</a:t>
            </a:r>
          </a:p>
          <a:p>
            <a:endParaRPr lang="ja-JP" altLang="en-US" sz="1050" dirty="0" smtClean="0"/>
          </a:p>
          <a:p>
            <a:r>
              <a:rPr lang="ja-JP" altLang="en-US" sz="1050" dirty="0" smtClean="0"/>
              <a:t>・</a:t>
            </a:r>
            <a:r>
              <a:rPr lang="en-US" altLang="ja-JP" sz="1050" dirty="0" err="1" smtClean="0"/>
              <a:t>asio</a:t>
            </a:r>
            <a:r>
              <a:rPr lang="en-US" altLang="ja-JP" sz="1050" dirty="0" smtClean="0"/>
              <a:t> </a:t>
            </a:r>
            <a:r>
              <a:rPr lang="ja-JP" altLang="en-US" sz="1050" dirty="0" smtClean="0"/>
              <a:t>対応の入出力関数である </a:t>
            </a:r>
            <a:r>
              <a:rPr lang="en-US" altLang="ja-JP" sz="1050" dirty="0" err="1" smtClean="0"/>
              <a:t>pa_wavplayrecord</a:t>
            </a:r>
            <a:r>
              <a:rPr lang="en-US" altLang="ja-JP" sz="1050" dirty="0" smtClean="0"/>
              <a:t> </a:t>
            </a:r>
            <a:r>
              <a:rPr lang="ja-JP" altLang="en-US" sz="1050" dirty="0" smtClean="0"/>
              <a:t>は、フォルダ「</a:t>
            </a:r>
            <a:r>
              <a:rPr lang="en-US" altLang="ja-JP" sz="1050" dirty="0" err="1" smtClean="0"/>
              <a:t>pa_wavplay</a:t>
            </a:r>
            <a:r>
              <a:rPr lang="en-US" altLang="ja-JP" sz="1050" dirty="0" smtClean="0"/>
              <a:t> 0.21</a:t>
            </a:r>
            <a:r>
              <a:rPr lang="ja-JP" altLang="en-US" sz="1050" dirty="0" smtClean="0"/>
              <a:t>」に含まれています。</a:t>
            </a:r>
            <a:r>
              <a:rPr lang="en-US" altLang="ja-JP" sz="1050" dirty="0" smtClean="0"/>
              <a:t>MATLAB</a:t>
            </a:r>
            <a:r>
              <a:rPr lang="ja-JP" altLang="en-US" sz="1050" dirty="0" smtClean="0"/>
              <a:t>の</a:t>
            </a:r>
            <a:r>
              <a:rPr lang="en-US" altLang="ja-JP" sz="1050" dirty="0" smtClean="0"/>
              <a:t>toolbox </a:t>
            </a:r>
            <a:r>
              <a:rPr lang="ja-JP" altLang="en-US" sz="1050" dirty="0" smtClean="0"/>
              <a:t>フォルダに保存して使用ください。</a:t>
            </a:r>
          </a:p>
          <a:p>
            <a:r>
              <a:rPr lang="ja-JP" altLang="en-US" sz="1050" dirty="0" smtClean="0"/>
              <a:t>　「</a:t>
            </a:r>
            <a:r>
              <a:rPr lang="en-US" altLang="ja-JP" sz="1050" dirty="0" smtClean="0"/>
              <a:t>C:\Program Files\MATLAB\R2007b\toolbox</a:t>
            </a:r>
            <a:r>
              <a:rPr lang="ja-JP" altLang="en-US" sz="1050" dirty="0" smtClean="0"/>
              <a:t>」 など</a:t>
            </a:r>
          </a:p>
          <a:p>
            <a:r>
              <a:rPr lang="ja-JP" altLang="en-US" sz="1050" dirty="0" smtClean="0"/>
              <a:t>ソースは、下記</a:t>
            </a:r>
            <a:r>
              <a:rPr lang="en-US" altLang="ja-JP" sz="1050" dirty="0" smtClean="0"/>
              <a:t>URL</a:t>
            </a:r>
            <a:r>
              <a:rPr lang="ja-JP" altLang="en-US" sz="1050" dirty="0" smtClean="0"/>
              <a:t>をご覧ください。</a:t>
            </a:r>
          </a:p>
          <a:p>
            <a:r>
              <a:rPr lang="en-US" altLang="ja-JP" sz="1050" dirty="0" smtClean="0">
                <a:hlinkClick r:id="rId3"/>
              </a:rPr>
              <a:t>http://www.mathworks.com/matlabcentral/fileexchange/4017-pa-wavplay/content/</a:t>
            </a:r>
            <a:endParaRPr lang="en-US" altLang="ja-JP" sz="1050" dirty="0" smtClean="0"/>
          </a:p>
          <a:p>
            <a:endParaRPr lang="en-US" altLang="ja-JP" sz="1050" dirty="0" smtClean="0"/>
          </a:p>
          <a:p>
            <a:r>
              <a:rPr lang="ja-JP" altLang="en-US" sz="1050" dirty="0" smtClean="0"/>
              <a:t>・梱包の </a:t>
            </a:r>
            <a:r>
              <a:rPr lang="en-US" altLang="ja-JP" sz="1050" dirty="0" err="1"/>
              <a:t>pa_wavplayrecord</a:t>
            </a:r>
            <a:r>
              <a:rPr lang="en-US" altLang="ja-JP" sz="1050" dirty="0"/>
              <a:t> </a:t>
            </a:r>
            <a:r>
              <a:rPr lang="ja-JP" altLang="en-US" sz="1050" dirty="0" smtClean="0"/>
              <a:t>は</a:t>
            </a:r>
            <a:r>
              <a:rPr lang="en-US" altLang="ja-JP" sz="1050" dirty="0" smtClean="0"/>
              <a:t>32bit</a:t>
            </a:r>
            <a:r>
              <a:rPr lang="ja-JP" altLang="en-US" sz="1050" dirty="0" smtClean="0"/>
              <a:t>版です。</a:t>
            </a:r>
            <a:r>
              <a:rPr lang="en-US" altLang="ja-JP" sz="1050" dirty="0" smtClean="0"/>
              <a:t>64bit</a:t>
            </a:r>
            <a:r>
              <a:rPr lang="ja-JP" altLang="en-US" sz="1050" dirty="0" smtClean="0"/>
              <a:t>版はネットからダウンロードください。</a:t>
            </a:r>
            <a:endParaRPr lang="en-US" altLang="ja-JP" sz="1050" dirty="0"/>
          </a:p>
          <a:p>
            <a:endParaRPr lang="en-US" altLang="ja-JP" sz="1050" dirty="0" smtClean="0"/>
          </a:p>
          <a:p>
            <a:endParaRPr lang="en-US" altLang="ja-JP" sz="1050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229200" y="6400"/>
            <a:ext cx="153279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 smtClean="0">
                <a:latin typeface="+mn-ea"/>
              </a:rPr>
              <a:t>2016. 8.26 </a:t>
            </a:r>
            <a:r>
              <a:rPr kumimoji="1" lang="ja-JP" altLang="en-US" sz="1050" dirty="0" smtClean="0">
                <a:latin typeface="+mn-ea"/>
              </a:rPr>
              <a:t>電機大 金田</a:t>
            </a:r>
            <a:endParaRPr kumimoji="1" lang="ja-JP" altLang="en-US" sz="105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23875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1136</TotalTime>
  <Words>51</Words>
  <Application>Microsoft Office PowerPoint</Application>
  <PresentationFormat>画面に合わせる (4:3)</PresentationFormat>
  <Paragraphs>63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Arial</vt:lpstr>
      <vt:lpstr>Calibri</vt:lpstr>
      <vt:lpstr>Office ​​テーマ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kan</dc:creator>
  <cp:lastModifiedBy>Kaneda</cp:lastModifiedBy>
  <cp:revision>23</cp:revision>
  <cp:lastPrinted>2016-08-25T07:36:21Z</cp:lastPrinted>
  <dcterms:created xsi:type="dcterms:W3CDTF">2013-08-26T11:13:45Z</dcterms:created>
  <dcterms:modified xsi:type="dcterms:W3CDTF">2016-08-25T07:41:06Z</dcterms:modified>
</cp:coreProperties>
</file>